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sldIdLst>
    <p:sldId id="256" r:id="rId5"/>
    <p:sldId id="257" r:id="rId6"/>
    <p:sldId id="280" r:id="rId7"/>
    <p:sldId id="261" r:id="rId8"/>
    <p:sldId id="281" r:id="rId9"/>
    <p:sldId id="283" r:id="rId10"/>
    <p:sldId id="284" r:id="rId11"/>
    <p:sldId id="285" r:id="rId12"/>
    <p:sldId id="286" r:id="rId13"/>
    <p:sldId id="28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8" d="100"/>
          <a:sy n="78" d="100"/>
        </p:scale>
        <p:origin x="62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undo custSel addSld delSld modSld">
      <pc:chgData name="Mandy Morland" userId="a11db512-159d-4d76-b584-a2aac44b47c0" providerId="ADAL" clId="{D1E86093-0E97-4EEF-AC53-A8CBFE5AF3AD}" dt="2026-01-07T09:39:26.163" v="206" actId="1076"/>
      <pc:docMkLst>
        <pc:docMk/>
      </pc:docMkLst>
      <pc:sldChg chg="addSp delSp modSp mod">
        <pc:chgData name="Mandy Morland" userId="a11db512-159d-4d76-b584-a2aac44b47c0" providerId="ADAL" clId="{D1E86093-0E97-4EEF-AC53-A8CBFE5AF3AD}" dt="2026-01-07T09:39:26.163" v="206" actId="1076"/>
        <pc:sldMkLst>
          <pc:docMk/>
          <pc:sldMk cId="3181784015" sldId="256"/>
        </pc:sldMkLst>
        <pc:spChg chg="add mod">
          <ac:chgData name="Mandy Morland" userId="a11db512-159d-4d76-b584-a2aac44b47c0" providerId="ADAL" clId="{D1E86093-0E97-4EEF-AC53-A8CBFE5AF3AD}" dt="2025-12-15T09:56:50.271" v="0"/>
          <ac:spMkLst>
            <pc:docMk/>
            <pc:sldMk cId="3181784015" sldId="256"/>
            <ac:spMk id="2" creationId="{0E3DD7CA-5441-AE35-A1C9-91DD96001C3A}"/>
          </ac:spMkLst>
        </pc:spChg>
        <pc:spChg chg="add mod">
          <ac:chgData name="Mandy Morland" userId="a11db512-159d-4d76-b584-a2aac44b47c0" providerId="ADAL" clId="{D1E86093-0E97-4EEF-AC53-A8CBFE5AF3AD}" dt="2025-12-15T09:57:15.246" v="2" actId="1076"/>
          <ac:spMkLst>
            <pc:docMk/>
            <pc:sldMk cId="3181784015" sldId="256"/>
            <ac:spMk id="4" creationId="{9BCAC17A-9D30-4615-8E26-005252E8E46F}"/>
          </ac:spMkLst>
        </pc:spChg>
        <pc:picChg chg="add mod">
          <ac:chgData name="Mandy Morland" userId="a11db512-159d-4d76-b584-a2aac44b47c0" providerId="ADAL" clId="{D1E86093-0E97-4EEF-AC53-A8CBFE5AF3AD}" dt="2026-01-07T09:39:26.163" v="206" actId="1076"/>
          <ac:picMkLst>
            <pc:docMk/>
            <pc:sldMk cId="3181784015" sldId="256"/>
            <ac:picMk id="5" creationId="{8CF4587B-30A0-1BD9-7176-F7812076997B}"/>
          </ac:picMkLst>
        </pc:picChg>
      </pc:sldChg>
      <pc:sldChg chg="addSp delSp modSp mod">
        <pc:chgData name="Mandy Morland" userId="a11db512-159d-4d76-b584-a2aac44b47c0" providerId="ADAL" clId="{D1E86093-0E97-4EEF-AC53-A8CBFE5AF3AD}" dt="2025-12-15T13:48:36.710" v="203" actId="20577"/>
        <pc:sldMkLst>
          <pc:docMk/>
          <pc:sldMk cId="3223288709" sldId="257"/>
        </pc:sldMkLst>
        <pc:spChg chg="mod">
          <ac:chgData name="Mandy Morland" userId="a11db512-159d-4d76-b584-a2aac44b47c0" providerId="ADAL" clId="{D1E86093-0E97-4EEF-AC53-A8CBFE5AF3AD}" dt="2025-12-15T09:57:53.425" v="3"/>
          <ac:spMkLst>
            <pc:docMk/>
            <pc:sldMk cId="3223288709" sldId="257"/>
            <ac:spMk id="2" creationId="{12541160-68B0-C37B-9389-83F4AFF6BC41}"/>
          </ac:spMkLst>
        </pc:spChg>
        <pc:spChg chg="add mod">
          <ac:chgData name="Mandy Morland" userId="a11db512-159d-4d76-b584-a2aac44b47c0" providerId="ADAL" clId="{D1E86093-0E97-4EEF-AC53-A8CBFE5AF3AD}" dt="2025-12-15T13:48:36.710" v="203" actId="20577"/>
          <ac:spMkLst>
            <pc:docMk/>
            <pc:sldMk cId="3223288709" sldId="257"/>
            <ac:spMk id="6" creationId="{DC835A7F-306C-367B-23B6-B4D68DE70CDB}"/>
          </ac:spMkLst>
        </pc:spChg>
        <pc:picChg chg="add mod">
          <ac:chgData name="Mandy Morland" userId="a11db512-159d-4d76-b584-a2aac44b47c0" providerId="ADAL" clId="{D1E86093-0E97-4EEF-AC53-A8CBFE5AF3AD}" dt="2025-12-15T09:58:13.080" v="6" actId="14100"/>
          <ac:picMkLst>
            <pc:docMk/>
            <pc:sldMk cId="3223288709" sldId="257"/>
            <ac:picMk id="4" creationId="{4E48BBDB-4E8E-C682-1226-886A9FC98C75}"/>
          </ac:picMkLst>
        </pc:picChg>
      </pc:sldChg>
      <pc:sldChg chg="addSp modSp new mod modClrScheme chgLayout">
        <pc:chgData name="Mandy Morland" userId="a11db512-159d-4d76-b584-a2aac44b47c0" providerId="ADAL" clId="{D1E86093-0E97-4EEF-AC53-A8CBFE5AF3AD}" dt="2025-12-15T10:04:52.043" v="57" actId="20577"/>
        <pc:sldMkLst>
          <pc:docMk/>
          <pc:sldMk cId="821067372" sldId="261"/>
        </pc:sldMkLst>
        <pc:spChg chg="mod">
          <ac:chgData name="Mandy Morland" userId="a11db512-159d-4d76-b584-a2aac44b47c0" providerId="ADAL" clId="{D1E86093-0E97-4EEF-AC53-A8CBFE5AF3AD}" dt="2025-12-15T10:04:52.043" v="57" actId="20577"/>
          <ac:spMkLst>
            <pc:docMk/>
            <pc:sldMk cId="821067372" sldId="261"/>
            <ac:spMk id="2" creationId="{22F997F8-CDB6-ED36-DFCE-FBB9EF843BBC}"/>
          </ac:spMkLst>
        </pc:spChg>
        <pc:spChg chg="mod">
          <ac:chgData name="Mandy Morland" userId="a11db512-159d-4d76-b584-a2aac44b47c0" providerId="ADAL" clId="{D1E86093-0E97-4EEF-AC53-A8CBFE5AF3AD}" dt="2025-12-15T10:04:22.154" v="22" actId="26606"/>
          <ac:spMkLst>
            <pc:docMk/>
            <pc:sldMk cId="821067372" sldId="261"/>
            <ac:spMk id="3" creationId="{13537E62-2EF4-96D1-AABB-3FE3F52B91B8}"/>
          </ac:spMkLst>
        </pc:spChg>
        <pc:picChg chg="add mod">
          <ac:chgData name="Mandy Morland" userId="a11db512-159d-4d76-b584-a2aac44b47c0" providerId="ADAL" clId="{D1E86093-0E97-4EEF-AC53-A8CBFE5AF3AD}" dt="2025-12-15T10:04:27.083" v="23" actId="14100"/>
          <ac:picMkLst>
            <pc:docMk/>
            <pc:sldMk cId="821067372" sldId="261"/>
            <ac:picMk id="4" creationId="{AA49B5EF-BC8D-3C1A-7C96-AD1089367836}"/>
          </ac:picMkLst>
        </pc:picChg>
      </pc:sldChg>
      <pc:sldChg chg="add">
        <pc:chgData name="Mandy Morland" userId="a11db512-159d-4d76-b584-a2aac44b47c0" providerId="ADAL" clId="{D1E86093-0E97-4EEF-AC53-A8CBFE5AF3AD}" dt="2025-12-15T10:00:22.852" v="17"/>
        <pc:sldMkLst>
          <pc:docMk/>
          <pc:sldMk cId="3550818605" sldId="280"/>
        </pc:sldMkLst>
      </pc:sldChg>
      <pc:sldChg chg="addSp delSp modSp new mod modClrScheme chgLayout">
        <pc:chgData name="Mandy Morland" userId="a11db512-159d-4d76-b584-a2aac44b47c0" providerId="ADAL" clId="{D1E86093-0E97-4EEF-AC53-A8CBFE5AF3AD}" dt="2025-12-15T10:08:40.180" v="88" actId="14100"/>
        <pc:sldMkLst>
          <pc:docMk/>
          <pc:sldMk cId="3409360790" sldId="281"/>
        </pc:sldMkLst>
        <pc:spChg chg="add mod ord">
          <ac:chgData name="Mandy Morland" userId="a11db512-159d-4d76-b584-a2aac44b47c0" providerId="ADAL" clId="{D1E86093-0E97-4EEF-AC53-A8CBFE5AF3AD}" dt="2025-12-15T10:08:27.984" v="84" actId="26606"/>
          <ac:spMkLst>
            <pc:docMk/>
            <pc:sldMk cId="3409360790" sldId="281"/>
            <ac:spMk id="5" creationId="{9FADD0C7-8398-F665-E4D4-B195512F79D1}"/>
          </ac:spMkLst>
        </pc:spChg>
        <pc:spChg chg="add mod ord">
          <ac:chgData name="Mandy Morland" userId="a11db512-159d-4d76-b584-a2aac44b47c0" providerId="ADAL" clId="{D1E86093-0E97-4EEF-AC53-A8CBFE5AF3AD}" dt="2025-12-15T10:08:27.984" v="84" actId="26606"/>
          <ac:spMkLst>
            <pc:docMk/>
            <pc:sldMk cId="3409360790" sldId="281"/>
            <ac:spMk id="6" creationId="{06A90A29-9DFC-92DD-7FE7-DFE05CF5D999}"/>
          </ac:spMkLst>
        </pc:spChg>
        <pc:picChg chg="add del mod">
          <ac:chgData name="Mandy Morland" userId="a11db512-159d-4d76-b584-a2aac44b47c0" providerId="ADAL" clId="{D1E86093-0E97-4EEF-AC53-A8CBFE5AF3AD}" dt="2025-12-15T10:08:40.180" v="88" actId="14100"/>
          <ac:picMkLst>
            <pc:docMk/>
            <pc:sldMk cId="3409360790" sldId="281"/>
            <ac:picMk id="11" creationId="{F06A4D29-CC98-A626-7C14-5324566FD6A7}"/>
          </ac:picMkLst>
        </pc:picChg>
      </pc:sldChg>
      <pc:sldChg chg="modSp new mod">
        <pc:chgData name="Mandy Morland" userId="a11db512-159d-4d76-b584-a2aac44b47c0" providerId="ADAL" clId="{D1E86093-0E97-4EEF-AC53-A8CBFE5AF3AD}" dt="2025-12-15T10:54:32.898" v="106" actId="255"/>
        <pc:sldMkLst>
          <pc:docMk/>
          <pc:sldMk cId="711654704" sldId="283"/>
        </pc:sldMkLst>
        <pc:spChg chg="mod">
          <ac:chgData name="Mandy Morland" userId="a11db512-159d-4d76-b584-a2aac44b47c0" providerId="ADAL" clId="{D1E86093-0E97-4EEF-AC53-A8CBFE5AF3AD}" dt="2025-12-15T10:54:05.807" v="101" actId="113"/>
          <ac:spMkLst>
            <pc:docMk/>
            <pc:sldMk cId="711654704" sldId="283"/>
            <ac:spMk id="2" creationId="{C45E7D35-DA00-110C-1188-CA2C6A116469}"/>
          </ac:spMkLst>
        </pc:spChg>
        <pc:spChg chg="mod">
          <ac:chgData name="Mandy Morland" userId="a11db512-159d-4d76-b584-a2aac44b47c0" providerId="ADAL" clId="{D1E86093-0E97-4EEF-AC53-A8CBFE5AF3AD}" dt="2025-12-15T10:54:32.898" v="106" actId="255"/>
          <ac:spMkLst>
            <pc:docMk/>
            <pc:sldMk cId="711654704" sldId="283"/>
            <ac:spMk id="3" creationId="{032A8A7A-F770-401B-018E-FF3FD05D099F}"/>
          </ac:spMkLst>
        </pc:spChg>
      </pc:sldChg>
      <pc:sldChg chg="modSp new mod">
        <pc:chgData name="Mandy Morland" userId="a11db512-159d-4d76-b584-a2aac44b47c0" providerId="ADAL" clId="{D1E86093-0E97-4EEF-AC53-A8CBFE5AF3AD}" dt="2025-12-15T13:43:04.721" v="115" actId="255"/>
        <pc:sldMkLst>
          <pc:docMk/>
          <pc:sldMk cId="1032528425" sldId="284"/>
        </pc:sldMkLst>
        <pc:spChg chg="mod">
          <ac:chgData name="Mandy Morland" userId="a11db512-159d-4d76-b584-a2aac44b47c0" providerId="ADAL" clId="{D1E86093-0E97-4EEF-AC53-A8CBFE5AF3AD}" dt="2025-12-15T13:42:42.331" v="110" actId="113"/>
          <ac:spMkLst>
            <pc:docMk/>
            <pc:sldMk cId="1032528425" sldId="284"/>
            <ac:spMk id="2" creationId="{63D3D9EE-CD3C-7BDC-02A4-341B73AFBA3C}"/>
          </ac:spMkLst>
        </pc:spChg>
        <pc:spChg chg="mod">
          <ac:chgData name="Mandy Morland" userId="a11db512-159d-4d76-b584-a2aac44b47c0" providerId="ADAL" clId="{D1E86093-0E97-4EEF-AC53-A8CBFE5AF3AD}" dt="2025-12-15T13:43:04.721" v="115" actId="255"/>
          <ac:spMkLst>
            <pc:docMk/>
            <pc:sldMk cId="1032528425" sldId="284"/>
            <ac:spMk id="3" creationId="{A5A56D67-AD6A-1FE4-4D10-7E9CECBE0E11}"/>
          </ac:spMkLst>
        </pc:spChg>
      </pc:sldChg>
      <pc:sldChg chg="modSp new mod">
        <pc:chgData name="Mandy Morland" userId="a11db512-159d-4d76-b584-a2aac44b47c0" providerId="ADAL" clId="{D1E86093-0E97-4EEF-AC53-A8CBFE5AF3AD}" dt="2025-12-15T13:44:17.867" v="123" actId="20577"/>
        <pc:sldMkLst>
          <pc:docMk/>
          <pc:sldMk cId="2844566604" sldId="285"/>
        </pc:sldMkLst>
        <pc:spChg chg="mod">
          <ac:chgData name="Mandy Morland" userId="a11db512-159d-4d76-b584-a2aac44b47c0" providerId="ADAL" clId="{D1E86093-0E97-4EEF-AC53-A8CBFE5AF3AD}" dt="2025-12-15T13:43:52.426" v="121" actId="255"/>
          <ac:spMkLst>
            <pc:docMk/>
            <pc:sldMk cId="2844566604" sldId="285"/>
            <ac:spMk id="2" creationId="{4B374D4C-408B-B2B5-0C7D-A506AE011B30}"/>
          </ac:spMkLst>
        </pc:spChg>
        <pc:spChg chg="mod">
          <ac:chgData name="Mandy Morland" userId="a11db512-159d-4d76-b584-a2aac44b47c0" providerId="ADAL" clId="{D1E86093-0E97-4EEF-AC53-A8CBFE5AF3AD}" dt="2025-12-15T13:44:17.867" v="123" actId="20577"/>
          <ac:spMkLst>
            <pc:docMk/>
            <pc:sldMk cId="2844566604" sldId="285"/>
            <ac:spMk id="3" creationId="{C4941386-DA20-4F0D-253F-80297F7B1640}"/>
          </ac:spMkLst>
        </pc:spChg>
      </pc:sldChg>
      <pc:sldChg chg="modSp new mod">
        <pc:chgData name="Mandy Morland" userId="a11db512-159d-4d76-b584-a2aac44b47c0" providerId="ADAL" clId="{D1E86093-0E97-4EEF-AC53-A8CBFE5AF3AD}" dt="2025-12-15T13:45:57.542" v="156" actId="6549"/>
        <pc:sldMkLst>
          <pc:docMk/>
          <pc:sldMk cId="2996540119" sldId="286"/>
        </pc:sldMkLst>
        <pc:spChg chg="mod">
          <ac:chgData name="Mandy Morland" userId="a11db512-159d-4d76-b584-a2aac44b47c0" providerId="ADAL" clId="{D1E86093-0E97-4EEF-AC53-A8CBFE5AF3AD}" dt="2025-12-15T13:44:49.032" v="127" actId="207"/>
          <ac:spMkLst>
            <pc:docMk/>
            <pc:sldMk cId="2996540119" sldId="286"/>
            <ac:spMk id="2" creationId="{22F13FC4-259D-B475-DF4F-DF1982DC73C6}"/>
          </ac:spMkLst>
        </pc:spChg>
        <pc:spChg chg="mod">
          <ac:chgData name="Mandy Morland" userId="a11db512-159d-4d76-b584-a2aac44b47c0" providerId="ADAL" clId="{D1E86093-0E97-4EEF-AC53-A8CBFE5AF3AD}" dt="2025-12-15T13:45:57.542" v="156" actId="6549"/>
          <ac:spMkLst>
            <pc:docMk/>
            <pc:sldMk cId="2996540119" sldId="286"/>
            <ac:spMk id="3" creationId="{76C86750-8689-F549-2E78-B00451C55E3E}"/>
          </ac:spMkLst>
        </pc:spChg>
      </pc:sldChg>
      <pc:sldChg chg="modSp new mod">
        <pc:chgData name="Mandy Morland" userId="a11db512-159d-4d76-b584-a2aac44b47c0" providerId="ADAL" clId="{D1E86093-0E97-4EEF-AC53-A8CBFE5AF3AD}" dt="2025-12-15T13:48:14.467" v="201" actId="122"/>
        <pc:sldMkLst>
          <pc:docMk/>
          <pc:sldMk cId="2023023134" sldId="287"/>
        </pc:sldMkLst>
        <pc:spChg chg="mod">
          <ac:chgData name="Mandy Morland" userId="a11db512-159d-4d76-b584-a2aac44b47c0" providerId="ADAL" clId="{D1E86093-0E97-4EEF-AC53-A8CBFE5AF3AD}" dt="2025-12-15T13:48:14.467" v="201" actId="122"/>
          <ac:spMkLst>
            <pc:docMk/>
            <pc:sldMk cId="2023023134" sldId="287"/>
            <ac:spMk id="2" creationId="{86D31013-CB99-CD97-9780-9494267B79C9}"/>
          </ac:spMkLst>
        </pc:spChg>
        <pc:spChg chg="mod">
          <ac:chgData name="Mandy Morland" userId="a11db512-159d-4d76-b584-a2aac44b47c0" providerId="ADAL" clId="{D1E86093-0E97-4EEF-AC53-A8CBFE5AF3AD}" dt="2025-12-15T13:47:14.229" v="184" actId="20577"/>
          <ac:spMkLst>
            <pc:docMk/>
            <pc:sldMk cId="2023023134" sldId="287"/>
            <ac:spMk id="3" creationId="{9C4C1E8F-CF7B-5B99-22D0-9FF0F79BDAC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FF62A-ADD0-400B-80E6-468D99B95DBF}" type="datetimeFigureOut">
              <a:rPr lang="en-GB" smtClean="0"/>
              <a:t>07/01/2026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57B95-3893-4C60-A2EC-24B7450D3D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935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A9F633-D480-42B2-83AE-17A621F1F86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840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pngimg.com/png/78470-light-question-mark-thought-bulb-with-icon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hebluediamondgallery.com/tablet-dictionary/o/objectives.html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entro-documentacion-europea-ufv.eu/tag/stem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em.org.uk/resources/elibrary/resource/448959/engineering-engineers-can-change-world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ng.com/videos/search?q=bae+systems+barrow+in+frness&amp;&amp;view=detail&amp;mid=31E59C6F222ED0251EC631E59C6F222ED0251EC6&amp;&amp;FORM=VRDGAR&amp;ru=%2Fvideos%2Fsearch%3Fq%3Dbae%2520systems%2520barrow%2520in%2520frness%26qs%3Dn%26form%3DQBVR%26sp%3D-1%26pq%3Dbae%2520systems%2520barrow%2520in%2520frness%26sc%3D7-28%26sk%3D%26cvid%3D2291E097766045AEBFF137DA615ED73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3DD7CA-5441-AE35-A1C9-91DD96001C3A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9BCAC17A-9D30-4615-8E26-005252E8E4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075" y="4965445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F4587B-30A0-1BD9-7176-F78120769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866" y="526083"/>
            <a:ext cx="3510719" cy="114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784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31013-CB99-CD97-9780-9494267B7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Finally, young people need to prepare for roles in an ever changing workforce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C1E8F-CF7B-5B99-22D0-9FF0F79BD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Over half the jobs that you will be doing in the future do not even exist today!</a:t>
            </a:r>
          </a:p>
          <a:p>
            <a:pPr marL="0" indent="0" algn="ctr"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indent="0" algn="ctr">
              <a:buNone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To get the BEST jobs you need:</a:t>
            </a:r>
          </a:p>
          <a:p>
            <a:endParaRPr lang="en-GB" dirty="0"/>
          </a:p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right exam results</a:t>
            </a:r>
          </a:p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 good attitude and workplace experience</a:t>
            </a:r>
          </a:p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Resilience</a:t>
            </a:r>
          </a:p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Positive Attitude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3023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41160-68B0-C37B-9389-83F4AFF6B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Today’s key question……………</a:t>
            </a:r>
            <a:endParaRPr lang="en-US" dirty="0"/>
          </a:p>
        </p:txBody>
      </p:sp>
      <p:pic>
        <p:nvPicPr>
          <p:cNvPr id="4" name="Content Placeholder 3" descr="A light bulb with a question mark inside&#10;&#10;AI-generated content may be incorrect.">
            <a:extLst>
              <a:ext uri="{FF2B5EF4-FFF2-40B4-BE49-F238E27FC236}">
                <a16:creationId xmlns:a16="http://schemas.microsoft.com/office/drawing/2014/main" id="{4E48BBDB-4E8E-C682-1226-886A9FC98C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970480" y="1690688"/>
            <a:ext cx="2628746" cy="3752681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835A7F-306C-367B-23B6-B4D68DE70CDB}"/>
              </a:ext>
            </a:extLst>
          </p:cNvPr>
          <p:cNvSpPr txBox="1"/>
          <p:nvPr/>
        </p:nvSpPr>
        <p:spPr>
          <a:xfrm>
            <a:off x="982330" y="2657088"/>
            <a:ext cx="609420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>
                <a:latin typeface="Abadi" panose="020B0604020104020204" pitchFamily="34" charset="0"/>
              </a:rPr>
              <a:t>What </a:t>
            </a:r>
            <a:r>
              <a:rPr lang="en-GB" sz="2800">
                <a:latin typeface="Abadi" panose="020B0604020104020204" pitchFamily="34" charset="0"/>
              </a:rPr>
              <a:t>are the 10 </a:t>
            </a:r>
            <a:r>
              <a:rPr lang="en-GB" sz="2800" dirty="0">
                <a:latin typeface="Abadi" panose="020B0604020104020204" pitchFamily="34" charset="0"/>
              </a:rPr>
              <a:t>growth areas/sectors in Cumbria?</a:t>
            </a:r>
          </a:p>
        </p:txBody>
      </p:sp>
    </p:spTree>
    <p:extLst>
      <p:ext uri="{BB962C8B-B14F-4D97-AF65-F5344CB8AC3E}">
        <p14:creationId xmlns:p14="http://schemas.microsoft.com/office/powerpoint/2010/main" val="322328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910740" y="850737"/>
            <a:ext cx="1920240" cy="25420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Health Care </a:t>
            </a:r>
          </a:p>
        </p:txBody>
      </p:sp>
      <p:sp>
        <p:nvSpPr>
          <p:cNvPr id="32" name="Rectangle 34"/>
          <p:cNvSpPr>
            <a:spLocks noChangeArrowheads="1"/>
          </p:cNvSpPr>
          <p:nvPr/>
        </p:nvSpPr>
        <p:spPr bwMode="auto">
          <a:xfrm>
            <a:off x="695102" y="337328"/>
            <a:ext cx="1080179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000" b="1" i="0" u="sng" strike="noStrike" cap="none" normalizeH="0" baseline="0" dirty="0">
                <a:ln>
                  <a:noFill/>
                </a:ln>
                <a:solidFill>
                  <a:srgbClr val="0099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top 10 Growth</a:t>
            </a:r>
            <a:r>
              <a:rPr kumimoji="0" lang="en-GB" altLang="en-US" sz="2000" b="1" i="0" u="sng" strike="noStrike" cap="none" normalizeH="0" dirty="0">
                <a:ln>
                  <a:noFill/>
                </a:ln>
                <a:solidFill>
                  <a:srgbClr val="0099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Areas/Sectors in Cumbria</a:t>
            </a:r>
            <a:endParaRPr kumimoji="0" lang="en-GB" altLang="en-US" sz="2000" b="1" i="0" u="sng" strike="noStrike" cap="none" normalizeH="0" baseline="0" dirty="0">
              <a:ln>
                <a:noFill/>
              </a:ln>
              <a:solidFill>
                <a:srgbClr val="009999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40"/>
          <p:cNvSpPr>
            <a:spLocks noChangeArrowheads="1"/>
          </p:cNvSpPr>
          <p:nvPr/>
        </p:nvSpPr>
        <p:spPr bwMode="auto">
          <a:xfrm>
            <a:off x="0" y="533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045199" y="860258"/>
            <a:ext cx="1607488" cy="13385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Social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Care </a:t>
            </a: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5135880" y="822173"/>
            <a:ext cx="1920240" cy="25420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Manufacturing &amp; Engineering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7225346" y="860259"/>
            <a:ext cx="1920240" cy="25230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Nuclear &amp; Clean Energy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9483835" y="829787"/>
            <a:ext cx="1920240" cy="255349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Construction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823924" y="4285454"/>
            <a:ext cx="1920240" cy="224742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Tourism &amp; The Visitor Economy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3045198" y="4285453"/>
            <a:ext cx="1920240" cy="23243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Transport &amp; Logistics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12111889" y="7102474"/>
            <a:ext cx="2351471" cy="15510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FF0000"/>
                </a:solidFill>
                <a:latin typeface="Arial" panose="020B0604020202020204" pitchFamily="34" charset="0"/>
              </a:rPr>
              <a:t>Professional Services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7352899" y="4285452"/>
            <a:ext cx="1920240" cy="203914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Creative</a:t>
            </a: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, 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Cultural</a:t>
            </a: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 &amp; Digital</a:t>
            </a:r>
            <a:endParaRPr kumimoji="0" lang="en-US" altLang="en-US" b="1" i="0" u="sng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Text Box 2"/>
          <p:cNvSpPr txBox="1">
            <a:spLocks noChangeArrowheads="1"/>
          </p:cNvSpPr>
          <p:nvPr/>
        </p:nvSpPr>
        <p:spPr bwMode="auto">
          <a:xfrm>
            <a:off x="9483835" y="4285453"/>
            <a:ext cx="1920240" cy="22474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Agriculture &amp; Land</a:t>
            </a: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-</a:t>
            </a:r>
            <a:r>
              <a:rPr kumimoji="0" lang="en-US" altLang="en-US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Based </a:t>
            </a:r>
          </a:p>
        </p:txBody>
      </p:sp>
      <p:pic>
        <p:nvPicPr>
          <p:cNvPr id="44" name="Picture 2" descr="Health Care Care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" y="1331772"/>
            <a:ext cx="1886100" cy="205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Image result for social  ca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691" y="1425908"/>
            <a:ext cx="1607489" cy="195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Image result for manufactur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0888" y="1529557"/>
            <a:ext cx="1909352" cy="1853723"/>
          </a:xfrm>
          <a:prstGeom prst="rect">
            <a:avLst/>
          </a:prstGeom>
        </p:spPr>
      </p:pic>
      <p:pic>
        <p:nvPicPr>
          <p:cNvPr id="13326" name="Picture 14" descr="Image result for wind turbi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380" y="1529557"/>
            <a:ext cx="1987206" cy="185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83835" y="1482317"/>
            <a:ext cx="1948627" cy="19482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3924" y="5212080"/>
            <a:ext cx="1920240" cy="1320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61692" y="4927600"/>
            <a:ext cx="1903746" cy="1682195"/>
          </a:xfrm>
          <a:prstGeom prst="rect">
            <a:avLst/>
          </a:prstGeom>
        </p:spPr>
      </p:pic>
      <p:sp>
        <p:nvSpPr>
          <p:cNvPr id="46" name="Text Box 2"/>
          <p:cNvSpPr txBox="1">
            <a:spLocks noChangeArrowheads="1"/>
          </p:cNvSpPr>
          <p:nvPr/>
        </p:nvSpPr>
        <p:spPr bwMode="auto">
          <a:xfrm>
            <a:off x="5244400" y="4285452"/>
            <a:ext cx="1920240" cy="22474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u="sng" dirty="0">
                <a:solidFill>
                  <a:srgbClr val="7030A0"/>
                </a:solidFill>
                <a:latin typeface="Arial" panose="020B0604020202020204" pitchFamily="34" charset="0"/>
              </a:rPr>
              <a:t>Professional Services</a:t>
            </a:r>
            <a:endParaRPr kumimoji="0" lang="en-US" altLang="en-US" b="1" i="0" u="sng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66472" y="4927600"/>
            <a:ext cx="1891908" cy="16821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69077" y="5212080"/>
            <a:ext cx="1891908" cy="139771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83835" y="4927599"/>
            <a:ext cx="1948627" cy="168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818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997F8-CDB6-ED36-DFCE-FBB9EF843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4000" b="1" dirty="0"/>
              <a:t>Aims of this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37E62-2EF4-96D1-AABB-3FE3F52B91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r>
              <a:rPr lang="en-GB" dirty="0"/>
              <a:t>To identify growth areas including (STEM careers)</a:t>
            </a:r>
          </a:p>
          <a:p>
            <a:r>
              <a:rPr lang="en-GB" dirty="0"/>
              <a:t>To signpost you to where you can find labour market information to help you on your career journey</a:t>
            </a:r>
          </a:p>
          <a:p>
            <a:endParaRPr lang="en-GB" dirty="0"/>
          </a:p>
        </p:txBody>
      </p:sp>
      <p:pic>
        <p:nvPicPr>
          <p:cNvPr id="4" name="Picture 3" descr="A tablet with a screen on it&#10;&#10;AI-generated content may be incorrect.">
            <a:extLst>
              <a:ext uri="{FF2B5EF4-FFF2-40B4-BE49-F238E27FC236}">
                <a16:creationId xmlns:a16="http://schemas.microsoft.com/office/drawing/2014/main" id="{AA49B5EF-BC8D-3C1A-7C96-AD10893678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558" r="16955" b="-1"/>
          <a:stretch>
            <a:fillRect/>
          </a:stretch>
        </p:blipFill>
        <p:spPr>
          <a:xfrm>
            <a:off x="6981712" y="1825625"/>
            <a:ext cx="4372087" cy="36715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21067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FADD0C7-8398-F665-E4D4-B195512F7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b="1"/>
              <a:t>STEM Jobs – A Growth Area?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A90A29-9DFC-92DD-7FE7-DFE05CF5D9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GB" sz="2200" b="1"/>
              <a:t>What is STEM?</a:t>
            </a:r>
            <a:endParaRPr lang="en-GB" sz="2200"/>
          </a:p>
          <a:p>
            <a:pPr fontAlgn="base"/>
            <a:r>
              <a:rPr lang="en-GB" sz="2200"/>
              <a:t>STEM stands for Science, Technology, Engineering and Maths. </a:t>
            </a:r>
          </a:p>
          <a:p>
            <a:pPr fontAlgn="base"/>
            <a:r>
              <a:rPr lang="en-GB" sz="2200"/>
              <a:t>Employers value the skills you develop in STEM subjects and careers. </a:t>
            </a:r>
          </a:p>
          <a:p>
            <a:pPr fontAlgn="base"/>
            <a:r>
              <a:rPr lang="en-GB" sz="2200"/>
              <a:t>Why?  Because there are going to be more skilled jobs available in these areas in the future. </a:t>
            </a:r>
          </a:p>
          <a:p>
            <a:pPr fontAlgn="base"/>
            <a:r>
              <a:rPr lang="en-GB" sz="2200"/>
              <a:t>Being creative is also important, to be innovative in solving workplace challenges.</a:t>
            </a:r>
          </a:p>
          <a:p>
            <a:endParaRPr lang="en-GB" sz="2200"/>
          </a:p>
        </p:txBody>
      </p:sp>
      <p:pic>
        <p:nvPicPr>
          <p:cNvPr id="11" name="Picture 10" descr="A close-up of a stem&#10;&#10;AI-generated content may be incorrect.">
            <a:extLst>
              <a:ext uri="{FF2B5EF4-FFF2-40B4-BE49-F238E27FC236}">
                <a16:creationId xmlns:a16="http://schemas.microsoft.com/office/drawing/2014/main" id="{F06A4D29-CC98-A626-7C14-5324566FD6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1621" r="13953" b="-2"/>
          <a:stretch>
            <a:fillRect/>
          </a:stretch>
        </p:blipFill>
        <p:spPr>
          <a:xfrm>
            <a:off x="6994526" y="1825625"/>
            <a:ext cx="4359273" cy="3660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9360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E7D35-DA00-110C-1188-CA2C6A116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/>
              <a:t>Engineering video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2A8A7A-F770-401B-018E-FF3FD05D09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>
              <a:hlinkClick r:id="rId2"/>
            </a:endParaRPr>
          </a:p>
          <a:p>
            <a:endParaRPr lang="en-GB" dirty="0">
              <a:hlinkClick r:id="rId2"/>
            </a:endParaRPr>
          </a:p>
          <a:p>
            <a:endParaRPr lang="en-GB" dirty="0">
              <a:hlinkClick r:id="rId2"/>
            </a:endParaRPr>
          </a:p>
          <a:p>
            <a:r>
              <a:rPr lang="en-GB" sz="4400" dirty="0">
                <a:hlinkClick r:id="rId2"/>
              </a:rPr>
              <a:t>This is Engineering: engineers can change the world | STEM</a:t>
            </a:r>
            <a:endParaRPr lang="en-GB" sz="4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1654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3D9EE-CD3C-7BDC-02A4-341B73AFB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tx1"/>
                </a:solidFill>
              </a:rPr>
              <a:t>BAE in Barrow – Apprenticeship 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56D67-AD6A-1FE4-4D10-7E9CECBE0E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>
              <a:hlinkClick r:id="rId2"/>
            </a:endParaRPr>
          </a:p>
          <a:p>
            <a:endParaRPr lang="en-GB" dirty="0">
              <a:hlinkClick r:id="rId2"/>
            </a:endParaRPr>
          </a:p>
          <a:p>
            <a:endParaRPr lang="en-GB" dirty="0">
              <a:hlinkClick r:id="rId2"/>
            </a:endParaRPr>
          </a:p>
          <a:p>
            <a:r>
              <a:rPr lang="en-GB" sz="3600" dirty="0">
                <a:hlinkClick r:id="rId2"/>
              </a:rPr>
              <a:t>Apprentice Liz Allen at BAE Systems in Barrow-in-Furness - Bing video</a:t>
            </a:r>
            <a:endParaRPr lang="en-GB" sz="3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2528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74D4C-408B-B2B5-0C7D-A506AE011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</a:rPr>
              <a:t>Impartial or not?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41386-DA20-4F0D-253F-80297F7B1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buNone/>
            </a:pPr>
            <a:r>
              <a:rPr lang="en-GB" b="1" dirty="0"/>
              <a:t>When can LMI be regarded as not promoting one job, or occupational sector, over another?</a:t>
            </a:r>
            <a:endParaRPr lang="en-GB" dirty="0"/>
          </a:p>
          <a:p>
            <a:pPr marL="0" indent="0" fontAlgn="base">
              <a:buNone/>
            </a:pPr>
            <a:br>
              <a:rPr lang="en-GB" dirty="0"/>
            </a:br>
            <a:r>
              <a:rPr lang="en-GB" dirty="0"/>
              <a:t>Can you think of some LMI that you have come across that gives the message that a particular job has so many attractive features, that it should be considered above others?</a:t>
            </a:r>
          </a:p>
          <a:p>
            <a:pPr marL="0" indent="0" fontAlgn="base">
              <a:buNone/>
            </a:pPr>
            <a:br>
              <a:rPr lang="en-GB" dirty="0"/>
            </a:br>
            <a:r>
              <a:rPr lang="en-GB" dirty="0"/>
              <a:t>[For example, job adverts are one source of LMI that are likely to highlight the advantages of a particular job and downplay the disadvantages].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566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13FC4-259D-B475-DF4F-DF1982DC7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tx1"/>
                </a:solidFill>
              </a:rPr>
              <a:t>Where can you find Labour Market Information?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86750-8689-F549-2E78-B00451C55E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Careers Fairs</a:t>
            </a:r>
          </a:p>
          <a:p>
            <a:r>
              <a:rPr lang="en-GB" dirty="0"/>
              <a:t>Open days and taster sessions at colleges and training providers</a:t>
            </a:r>
          </a:p>
          <a:p>
            <a:r>
              <a:rPr lang="en-GB" dirty="0"/>
              <a:t>Local newspapers</a:t>
            </a:r>
          </a:p>
          <a:p>
            <a:r>
              <a:rPr lang="en-GB" dirty="0"/>
              <a:t>Social Media</a:t>
            </a:r>
          </a:p>
          <a:p>
            <a:r>
              <a:rPr lang="en-GB" dirty="0"/>
              <a:t>Websites</a:t>
            </a:r>
          </a:p>
          <a:p>
            <a:r>
              <a:rPr lang="en-GB" dirty="0"/>
              <a:t>Leaflets / booklets produced by sectors or local employers</a:t>
            </a:r>
          </a:p>
          <a:p>
            <a:r>
              <a:rPr lang="en-GB" dirty="0"/>
              <a:t>Workplace visits </a:t>
            </a:r>
          </a:p>
          <a:p>
            <a:r>
              <a:rPr lang="en-GB" dirty="0"/>
              <a:t>Work experience / placements</a:t>
            </a:r>
          </a:p>
          <a:p>
            <a:r>
              <a:rPr lang="en-GB" dirty="0"/>
              <a:t>Ask people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6540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Props1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7973EDC-5653-466C-96BD-3A2B3248B4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383</Words>
  <Application>Microsoft Office PowerPoint</Application>
  <PresentationFormat>Widescreen</PresentationFormat>
  <Paragraphs>59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Abadi</vt:lpstr>
      <vt:lpstr>Aptos</vt:lpstr>
      <vt:lpstr>Arial</vt:lpstr>
      <vt:lpstr>Calibri</vt:lpstr>
      <vt:lpstr>Times New Roman</vt:lpstr>
      <vt:lpstr>Office Theme</vt:lpstr>
      <vt:lpstr>PowerPoint Presentation</vt:lpstr>
      <vt:lpstr>Today’s key question……………</vt:lpstr>
      <vt:lpstr>PowerPoint Presentation</vt:lpstr>
      <vt:lpstr>Aims of this session</vt:lpstr>
      <vt:lpstr>STEM Jobs – A Growth Area?</vt:lpstr>
      <vt:lpstr>Engineering video </vt:lpstr>
      <vt:lpstr>BAE in Barrow – Apprenticeship video</vt:lpstr>
      <vt:lpstr>Impartial or not? </vt:lpstr>
      <vt:lpstr>Where can you find Labour Market Information?</vt:lpstr>
      <vt:lpstr>Finally, young people need to prepare for roles in an ever changing workforce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2026-01-07T09:39:31Z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